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F45"/>
    <a:srgbClr val="000000"/>
    <a:srgbClr val="FA320E"/>
    <a:srgbClr val="99CCFF"/>
    <a:srgbClr val="838799"/>
    <a:srgbClr val="9699A8"/>
    <a:srgbClr val="6F7487"/>
    <a:srgbClr val="898D9D"/>
    <a:srgbClr val="FF3399"/>
    <a:srgbClr val="FF8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>
        <p:scale>
          <a:sx n="100" d="100"/>
          <a:sy n="100" d="100"/>
        </p:scale>
        <p:origin x="2334" y="-1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86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631" y="156"/>
            <a:ext cx="7559045" cy="10692392"/>
          </a:xfrm>
          <a:custGeom>
            <a:avLst/>
            <a:gdLst>
              <a:gd name="connsiteX0" fmla="*/ 0 w 7559045"/>
              <a:gd name="connsiteY0" fmla="*/ 0 h 10692392"/>
              <a:gd name="connsiteX1" fmla="*/ 7559045 w 7559045"/>
              <a:gd name="connsiteY1" fmla="*/ 0 h 10692392"/>
              <a:gd name="connsiteX2" fmla="*/ 7559045 w 7559045"/>
              <a:gd name="connsiteY2" fmla="*/ 10692392 h 10692392"/>
              <a:gd name="connsiteX3" fmla="*/ 0 w 7559045"/>
              <a:gd name="connsiteY3" fmla="*/ 10692392 h 106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9045" h="10692392">
                <a:moveTo>
                  <a:pt x="0" y="0"/>
                </a:moveTo>
                <a:lnTo>
                  <a:pt x="7559045" y="0"/>
                </a:lnTo>
                <a:lnTo>
                  <a:pt x="7559045" y="10692392"/>
                </a:lnTo>
                <a:lnTo>
                  <a:pt x="0" y="1069239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 tIns="4680000" anchor="t" anchorCtr="1">
            <a:noAutofit/>
          </a:bodyPr>
          <a:lstStyle>
            <a:lvl1pPr marL="0" indent="0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81884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-2185" y="2075534"/>
            <a:ext cx="7561860" cy="5037815"/>
          </a:xfrm>
          <a:custGeom>
            <a:avLst/>
            <a:gdLst>
              <a:gd name="connsiteX0" fmla="*/ 0 w 7561860"/>
              <a:gd name="connsiteY0" fmla="*/ 0 h 5037815"/>
              <a:gd name="connsiteX1" fmla="*/ 7561860 w 7561860"/>
              <a:gd name="connsiteY1" fmla="*/ 0 h 5037815"/>
              <a:gd name="connsiteX2" fmla="*/ 7561860 w 7561860"/>
              <a:gd name="connsiteY2" fmla="*/ 5037815 h 5037815"/>
              <a:gd name="connsiteX3" fmla="*/ 0 w 7561860"/>
              <a:gd name="connsiteY3" fmla="*/ 5037815 h 503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860" h="5037815">
                <a:moveTo>
                  <a:pt x="0" y="0"/>
                </a:moveTo>
                <a:lnTo>
                  <a:pt x="7561860" y="0"/>
                </a:lnTo>
                <a:lnTo>
                  <a:pt x="7561860" y="5037815"/>
                </a:lnTo>
                <a:lnTo>
                  <a:pt x="0" y="503781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tIns="198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" name="図プレースホルダー 15"/>
          <p:cNvSpPr>
            <a:spLocks noGrp="1"/>
          </p:cNvSpPr>
          <p:nvPr>
            <p:ph type="pic" sz="quarter" idx="12" hasCustomPrompt="1"/>
          </p:nvPr>
        </p:nvSpPr>
        <p:spPr>
          <a:xfrm>
            <a:off x="6201951" y="9236549"/>
            <a:ext cx="1087826" cy="1087826"/>
          </a:xfrm>
          <a:custGeom>
            <a:avLst/>
            <a:gdLst>
              <a:gd name="connsiteX0" fmla="*/ 543913 w 1087826"/>
              <a:gd name="connsiteY0" fmla="*/ 0 h 1087826"/>
              <a:gd name="connsiteX1" fmla="*/ 1087826 w 1087826"/>
              <a:gd name="connsiteY1" fmla="*/ 543913 h 1087826"/>
              <a:gd name="connsiteX2" fmla="*/ 543913 w 1087826"/>
              <a:gd name="connsiteY2" fmla="*/ 1087826 h 1087826"/>
              <a:gd name="connsiteX3" fmla="*/ 0 w 1087826"/>
              <a:gd name="connsiteY3" fmla="*/ 543913 h 1087826"/>
              <a:gd name="connsiteX4" fmla="*/ 543913 w 1087826"/>
              <a:gd name="connsiteY4" fmla="*/ 0 h 10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826" h="1087826">
                <a:moveTo>
                  <a:pt x="543913" y="0"/>
                </a:moveTo>
                <a:cubicBezTo>
                  <a:pt x="844308" y="0"/>
                  <a:pt x="1087826" y="243518"/>
                  <a:pt x="1087826" y="543913"/>
                </a:cubicBezTo>
                <a:cubicBezTo>
                  <a:pt x="1087826" y="844308"/>
                  <a:pt x="844308" y="1087826"/>
                  <a:pt x="543913" y="1087826"/>
                </a:cubicBezTo>
                <a:cubicBezTo>
                  <a:pt x="243518" y="1087826"/>
                  <a:pt x="0" y="844308"/>
                  <a:pt x="0" y="543913"/>
                </a:cubicBezTo>
                <a:cubicBezTo>
                  <a:pt x="0" y="243518"/>
                  <a:pt x="243518" y="0"/>
                  <a:pt x="543913" y="0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tIns="144000" anchor="t" anchorCtr="1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9289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B2DC-B79A-48C2-A6AA-761A7C75FE2D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A9291-39B7-4508-ADCF-0A47D281E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72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プレースホルダー 7" descr="バイクにまたがっている人&#10;&#10;AI 生成コンテンツは誤りを含む可能性があります。">
            <a:extLst>
              <a:ext uri="{FF2B5EF4-FFF2-40B4-BE49-F238E27FC236}">
                <a16:creationId xmlns:a16="http://schemas.microsoft.com/office/drawing/2014/main" id="{8E21D884-3FC6-9860-1120-CB7A504FE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9" t="9270" r="20346" b="5093"/>
          <a:stretch>
            <a:fillRect/>
          </a:stretch>
        </p:blipFill>
        <p:spPr>
          <a:xfrm>
            <a:off x="-1829432" y="-207729"/>
            <a:ext cx="9850574" cy="12801600"/>
          </a:xfrm>
        </p:spPr>
      </p:pic>
      <p:sp>
        <p:nvSpPr>
          <p:cNvPr id="43" name="テキスト ボックス 42"/>
          <p:cNvSpPr txBox="1"/>
          <p:nvPr/>
        </p:nvSpPr>
        <p:spPr>
          <a:xfrm>
            <a:off x="0" y="9828347"/>
            <a:ext cx="6416520" cy="769441"/>
          </a:xfrm>
          <a:prstGeom prst="rect">
            <a:avLst/>
          </a:prstGeom>
          <a:solidFill>
            <a:srgbClr val="B68F45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2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補助輪なし自転車に乗れる小学生のお子様対象</a:t>
            </a:r>
            <a:endParaRPr lang="en-US" altLang="ja-JP" sz="2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en-US" altLang="ja-JP" sz="2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kumimoji="1" lang="ja-JP" altLang="en-US" sz="2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長袖・長ズボン着用、サンダル不可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0" y="8553449"/>
            <a:ext cx="7559675" cy="1274897"/>
          </a:xfrm>
          <a:prstGeom prst="rect">
            <a:avLst/>
          </a:prstGeom>
          <a:solidFill>
            <a:srgbClr val="B68F4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ADLaM Display" panose="020F0502020204030204" pitchFamily="2" charset="0"/>
              </a:rPr>
              <a:t>オートレーサーが乗る競走車を</a:t>
            </a:r>
            <a:endParaRPr kumimoji="1" lang="en-US" altLang="ja-JP" sz="36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ADLaM Display" panose="020F0502020204030204" pitchFamily="2" charset="0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ADLaM Display" panose="020F0502020204030204" pitchFamily="2" charset="0"/>
              </a:rPr>
              <a:t>そのまま小さくしたミニ競走車！！</a:t>
            </a:r>
            <a:endParaRPr kumimoji="1" lang="ja-JP" altLang="en-US" sz="36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ADLaM Display" panose="020F0502020204030204" pitchFamily="2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" y="-12922"/>
            <a:ext cx="75596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spc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FrankRuehl" panose="020E0503060101010101" pitchFamily="34" charset="-79"/>
              </a:rPr>
              <a:t>キッズバイク</a:t>
            </a:r>
            <a:endParaRPr lang="en-US" altLang="ja-JP" sz="6000" b="1" spc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FrankRuehl" panose="020E0503060101010101" pitchFamily="34" charset="-79"/>
            </a:endParaRPr>
          </a:p>
          <a:p>
            <a:pPr algn="ctr"/>
            <a:r>
              <a:rPr kumimoji="1" lang="ja-JP" altLang="en-US" sz="6000" b="1" spc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FrankRuehl" panose="020E0503060101010101" pitchFamily="34" charset="-79"/>
              </a:rPr>
              <a:t>ナインドラゴン</a:t>
            </a:r>
            <a:endParaRPr kumimoji="1" lang="en-US" altLang="ja-JP" sz="6000" b="1" spc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FrankRuehl" panose="020E0503060101010101" pitchFamily="34" charset="-79"/>
            </a:endParaRPr>
          </a:p>
          <a:p>
            <a:pPr algn="ctr"/>
            <a:r>
              <a:rPr lang="ja-JP" altLang="en-US" sz="4400" b="1" spc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FrankRuehl" panose="020E0503060101010101" pitchFamily="34" charset="-79"/>
              </a:rPr>
              <a:t>（ミニ競走車）体験</a:t>
            </a:r>
            <a:endParaRPr kumimoji="1" lang="ja-JP" altLang="en-US" sz="4400" b="1" spc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FrankRuehl" panose="020E0503060101010101" pitchFamily="34" charset="-79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0466883-996D-DCAD-4AFC-C7480BA62CB0}"/>
              </a:ext>
            </a:extLst>
          </p:cNvPr>
          <p:cNvSpPr txBox="1"/>
          <p:nvPr/>
        </p:nvSpPr>
        <p:spPr>
          <a:xfrm>
            <a:off x="3779837" y="2538600"/>
            <a:ext cx="399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FF0000"/>
                </a:solidFill>
                <a:latin typeface="Tw Cen MT" panose="020B0602020104020603" pitchFamily="34" charset="0"/>
                <a:ea typeface="+mj-ea"/>
              </a:rPr>
              <a:t>In </a:t>
            </a:r>
            <a:r>
              <a:rPr kumimoji="1" lang="ja-JP" altLang="en-US" sz="2800" b="1" dirty="0">
                <a:solidFill>
                  <a:srgbClr val="FF0000"/>
                </a:solidFill>
                <a:latin typeface="Tw Cen MT" panose="020B0602020104020603" pitchFamily="34" charset="0"/>
                <a:ea typeface="+mj-ea"/>
              </a:rPr>
              <a:t>山陽オートレース場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4F9E335-1B05-D906-EEAF-71565B8FE9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42526"/>
            <a:ext cx="3266653" cy="3910922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269528" y="4646376"/>
            <a:ext cx="2826327" cy="4112524"/>
            <a:chOff x="8325800" y="3823465"/>
            <a:chExt cx="2826327" cy="4112524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8429477" y="3823465"/>
              <a:ext cx="25202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600" b="1" dirty="0">
                  <a:solidFill>
                    <a:schemeClr val="bg1"/>
                  </a:solidFill>
                  <a:latin typeface="Tw Cen MT" panose="020B0602020104020603" pitchFamily="34" charset="0"/>
                  <a:ea typeface="+mj-ea"/>
                </a:rPr>
                <a:t>10/12</a:t>
              </a:r>
              <a:r>
                <a:rPr lang="ja-JP" altLang="en-US" sz="3600" b="1" dirty="0">
                  <a:solidFill>
                    <a:schemeClr val="bg1"/>
                  </a:solidFill>
                  <a:latin typeface="Tw Cen MT" panose="020B0602020104020603" pitchFamily="34" charset="0"/>
                  <a:ea typeface="+mj-ea"/>
                </a:rPr>
                <a:t>・</a:t>
              </a:r>
              <a:r>
                <a:rPr lang="en-US" altLang="ja-JP" sz="3600" b="1" dirty="0">
                  <a:solidFill>
                    <a:schemeClr val="bg1"/>
                  </a:solidFill>
                  <a:latin typeface="Tw Cen MT" panose="020B0602020104020603" pitchFamily="34" charset="0"/>
                  <a:ea typeface="+mj-ea"/>
                </a:rPr>
                <a:t>13</a:t>
              </a:r>
              <a:r>
                <a:rPr lang="ja-JP" altLang="en-US" sz="3600" b="1" dirty="0">
                  <a:solidFill>
                    <a:schemeClr val="bg1"/>
                  </a:solidFill>
                  <a:latin typeface="Tw Cen MT" panose="020B0602020104020603" pitchFamily="34" charset="0"/>
                  <a:ea typeface="+mj-ea"/>
                </a:rPr>
                <a:t>日</a:t>
              </a:r>
              <a:endParaRPr kumimoji="1" lang="ja-JP" altLang="en-US" sz="3600" b="1" dirty="0">
                <a:solidFill>
                  <a:schemeClr val="bg1"/>
                </a:solidFill>
                <a:latin typeface="Tw Cen MT" panose="020B0602020104020603" pitchFamily="34" charset="0"/>
                <a:ea typeface="+mj-ea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325800" y="4342185"/>
              <a:ext cx="2826327" cy="3593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Tw Cen MT" panose="020B0602020104020603" pitchFamily="34" charset="0"/>
                  <a:ea typeface="+mj-ea"/>
                </a:rPr>
                <a:t>各日先着</a:t>
              </a:r>
              <a:r>
                <a:rPr kumimoji="1" lang="en-US" altLang="ja-JP" sz="2000" b="1" dirty="0">
                  <a:solidFill>
                    <a:schemeClr val="bg1"/>
                  </a:solidFill>
                  <a:latin typeface="Tw Cen MT" panose="020B0602020104020603" pitchFamily="34" charset="0"/>
                  <a:ea typeface="+mj-ea"/>
                </a:rPr>
                <a:t>30</a:t>
              </a:r>
              <a:r>
                <a:rPr kumimoji="1" lang="ja-JP" altLang="en-US" sz="2000" b="1" dirty="0">
                  <a:solidFill>
                    <a:schemeClr val="bg1"/>
                  </a:solidFill>
                  <a:latin typeface="Tw Cen MT" panose="020B0602020104020603" pitchFamily="34" charset="0"/>
                  <a:ea typeface="+mj-ea"/>
                </a:rPr>
                <a:t>名！</a:t>
              </a:r>
              <a:endParaRPr kumimoji="1" lang="en-US" altLang="ja-JP" sz="2000" b="1" dirty="0">
                <a:solidFill>
                  <a:schemeClr val="bg1"/>
                </a:solidFill>
                <a:latin typeface="Tw Cen MT" panose="020B0602020104020603" pitchFamily="34" charset="0"/>
                <a:ea typeface="+mj-ea"/>
              </a:endParaRPr>
            </a:p>
            <a:p>
              <a:pPr algn="ctr"/>
              <a:endParaRPr kumimoji="1" lang="en-US" altLang="ja-JP" sz="2000" b="1" dirty="0">
                <a:solidFill>
                  <a:schemeClr val="bg1"/>
                </a:solidFill>
                <a:latin typeface="Tw Cen MT" panose="020B0602020104020603" pitchFamily="34" charset="0"/>
                <a:ea typeface="+mj-ea"/>
              </a:endParaRPr>
            </a:p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Tw Cen MT" panose="020B0602020104020603" pitchFamily="34" charset="0"/>
                  <a:ea typeface="+mj-ea"/>
                </a:rPr>
                <a:t>受付時間</a:t>
              </a:r>
              <a:endParaRPr lang="en-US" altLang="ja-JP" sz="2000" b="1" dirty="0">
                <a:solidFill>
                  <a:schemeClr val="bg1"/>
                </a:solidFill>
                <a:latin typeface="Tw Cen MT" panose="020B0602020104020603" pitchFamily="34" charset="0"/>
                <a:ea typeface="+mj-ea"/>
              </a:endParaRPr>
            </a:p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Tw Cen MT" panose="020B0602020104020603" pitchFamily="34" charset="0"/>
                  <a:ea typeface="+mj-ea"/>
                </a:rPr>
                <a:t>開門～（</a:t>
              </a:r>
              <a:r>
                <a:rPr lang="en-US" altLang="ja-JP" sz="2000" b="1" dirty="0">
                  <a:solidFill>
                    <a:schemeClr val="bg1"/>
                  </a:solidFill>
                  <a:latin typeface="Tw Cen MT" panose="020B0602020104020603" pitchFamily="34" charset="0"/>
                  <a:ea typeface="+mj-ea"/>
                </a:rPr>
                <a:t>10:00)</a:t>
              </a:r>
            </a:p>
            <a:p>
              <a:pPr algn="ctr"/>
              <a:r>
                <a:rPr kumimoji="1" lang="ja-JP" altLang="en-US" sz="20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体験時間</a:t>
              </a:r>
              <a:endParaRPr kumimoji="1" lang="en-US" altLang="ja-JP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①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10:15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～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12:50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　</a:t>
              </a: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15</a:t>
              </a: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分間、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16</a:t>
              </a: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名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     　　　　　</a:t>
              </a:r>
              <a:endPara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②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13:55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～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16:10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　（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15</a:t>
              </a: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分間、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14</a:t>
              </a: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名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</a:t>
              </a:r>
              <a:endPara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endParaRPr kumimoji="1" lang="ja-JP" altLang="en-US" sz="2400" b="1" dirty="0">
                <a:solidFill>
                  <a:srgbClr val="FF0000"/>
                </a:solidFill>
                <a:latin typeface="Tw Cen MT" panose="020B0602020104020603" pitchFamily="34" charset="0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24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14_kaigaizassi_poster.potx" id="{34F871F9-5277-400A-88B9-3168C820015A}" vid="{8E568370-82F4-44AE-BB3F-2488486644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86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HGS創英角ﾎﾟｯﾌﾟ体</vt:lpstr>
      <vt:lpstr>メイリオ</vt:lpstr>
      <vt:lpstr>Arial</vt:lpstr>
      <vt:lpstr>Calibri</vt:lpstr>
      <vt:lpstr>Calibri Light</vt:lpstr>
      <vt:lpstr>Tw Cen MT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小林 純也</cp:lastModifiedBy>
  <cp:revision>7</cp:revision>
  <cp:lastPrinted>2025-09-18T05:32:03Z</cp:lastPrinted>
  <dcterms:created xsi:type="dcterms:W3CDTF">2014-09-24T01:08:19Z</dcterms:created>
  <dcterms:modified xsi:type="dcterms:W3CDTF">2025-09-18T07:32:46Z</dcterms:modified>
</cp:coreProperties>
</file>